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6" r:id="rId1"/>
  </p:sldMasterIdLst>
  <p:sldIdLst>
    <p:sldId id="256" r:id="rId2"/>
    <p:sldId id="269" r:id="rId3"/>
    <p:sldId id="257" r:id="rId4"/>
    <p:sldId id="271" r:id="rId5"/>
    <p:sldId id="348" r:id="rId6"/>
    <p:sldId id="350" r:id="rId7"/>
    <p:sldId id="323" r:id="rId8"/>
    <p:sldId id="351" r:id="rId9"/>
    <p:sldId id="353" r:id="rId10"/>
    <p:sldId id="354" r:id="rId11"/>
    <p:sldId id="302" r:id="rId12"/>
    <p:sldId id="349" r:id="rId13"/>
    <p:sldId id="319" r:id="rId14"/>
    <p:sldId id="320" r:id="rId15"/>
    <p:sldId id="321" r:id="rId16"/>
    <p:sldId id="283" r:id="rId17"/>
    <p:sldId id="300" r:id="rId18"/>
    <p:sldId id="301" r:id="rId19"/>
    <p:sldId id="360" r:id="rId20"/>
    <p:sldId id="303" r:id="rId21"/>
    <p:sldId id="285" r:id="rId22"/>
    <p:sldId id="338" r:id="rId23"/>
    <p:sldId id="337" r:id="rId24"/>
    <p:sldId id="355" r:id="rId25"/>
    <p:sldId id="356" r:id="rId26"/>
    <p:sldId id="361" r:id="rId27"/>
    <p:sldId id="357" r:id="rId28"/>
    <p:sldId id="346" r:id="rId29"/>
    <p:sldId id="344" r:id="rId30"/>
    <p:sldId id="345" r:id="rId31"/>
    <p:sldId id="342" r:id="rId32"/>
    <p:sldId id="358" r:id="rId33"/>
    <p:sldId id="359" r:id="rId34"/>
    <p:sldId id="311" r:id="rId35"/>
    <p:sldId id="317" r:id="rId3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halie Pierard" initials="NP" lastIdx="10" clrIdx="0">
    <p:extLst>
      <p:ext uri="{19B8F6BF-5375-455C-9EA6-DF929625EA0E}">
        <p15:presenceInfo xmlns:p15="http://schemas.microsoft.com/office/powerpoint/2012/main" userId="Nathalie Piera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866" autoAdjust="0"/>
  </p:normalViewPr>
  <p:slideViewPr>
    <p:cSldViewPr snapToGrid="0">
      <p:cViewPr varScale="1">
        <p:scale>
          <a:sx n="130" d="100"/>
          <a:sy n="130" d="100"/>
        </p:scale>
        <p:origin x="26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7T13:50:29.576" idx="1">
    <p:pos x="5380" y="598"/>
    <p:text>Ici je serais plus brève.. le motif du parcours est déjà donné plus haut.. je dirais plus un truc du style,: création d'un outil permettant aux futurs participants de mieux comprendre ce que pouvait leur apporter cette formation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file://localhost/a%CC%80%20trier/*Catherine*/2019-MPA/REQUAPASS/Logos/logo%20interreg.jpg" TargetMode="External"/><Relationship Id="rId7" Type="http://schemas.openxmlformats.org/officeDocument/2006/relationships/image" Target="file://localhost/a%CC%80%20trier/*Catherine*/2019-MPA/REQUAPASS/images/REQUAPASS%20fond%20SITE3.png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file://localhost/a%CC%80%20trier/*Catherine*/2019-MPA/REQUAPASS/Logos/BandeauLogosInterreg2.png" TargetMode="External"/><Relationship Id="rId4" Type="http://schemas.openxmlformats.org/officeDocument/2006/relationships/image" Target="../media/image6.png"/><Relationship Id="rId9" Type="http://schemas.openxmlformats.org/officeDocument/2006/relationships/image" Target="file://localhost/a%CC%80%20trier/*Catherine*/2019-MPA/REQUAPASS/Logo%20Requapass_2019/300ppi/Requapass_blanc.png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a%CC%80%20trier/*Catherine*/2019-MPA/REQUAPASS/Logos/logo%20interreg2.jpg" TargetMode="External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a%CC%80%20trier/*Catherine*/2019-MPA/REQUAPASS/Logo%20Requapass_2019/300ppi/Requapass_blanc.png" TargetMode="Externa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a%CC%80%20trier/*Catherine*/2019-MPA/REQUAPASS/Logo%20Requapass_2019/300ppi/Requapass_blanc.png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a%CC%80%20trier/*Catherine*/2019-MPA/REQUAPASS/Logos/logo%20interreg2.jpg" TargetMode="External"/><Relationship Id="rId4" Type="http://schemas.openxmlformats.org/officeDocument/2006/relationships/image" Target="../media/image12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a%CC%80%20trier/*Catherine*/2019-MPA/REQUAPASS/Logos/logo%20interreg2.jpg" TargetMode="External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a%CC%80%20trier/*Catherine*/2019-MPA/REQUAPASS/Logo%20Requapass_2019/300ppi/Requapass_blanc.png" TargetMode="External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04755" y="2232273"/>
            <a:ext cx="4118668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346553" y="2830061"/>
            <a:ext cx="541630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November 17,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0" name="logo interreg.jpg" descr="/à trier/*Catherine*/2019-MPA/REQUAPASS/Logos/logo interreg.jp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89" y="193485"/>
            <a:ext cx="2481614" cy="1466408"/>
          </a:xfrm>
          <a:prstGeom prst="rect">
            <a:avLst/>
          </a:prstGeom>
        </p:spPr>
      </p:pic>
      <p:pic>
        <p:nvPicPr>
          <p:cNvPr id="13" name="BandeauLogosInterreg2.png" descr="/à trier/*Catherine*/2019-MPA/REQUAPASS/Logos/BandeauLogosInterreg2.png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22" y="193485"/>
            <a:ext cx="3994029" cy="652117"/>
          </a:xfrm>
          <a:prstGeom prst="rect">
            <a:avLst/>
          </a:prstGeom>
        </p:spPr>
      </p:pic>
      <p:pic>
        <p:nvPicPr>
          <p:cNvPr id="15" name="REQUAPASS fond SITE3.png" descr="/à trier/*Catherine*/2019-MPA/REQUAPASS/images/REQUAPASS fond SITE3.png"/>
          <p:cNvPicPr>
            <a:picLocks noChangeAspect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092" y="2450219"/>
            <a:ext cx="5608517" cy="5363801"/>
          </a:xfrm>
          <a:prstGeom prst="rect">
            <a:avLst/>
          </a:prstGeom>
        </p:spPr>
      </p:pic>
      <p:pic>
        <p:nvPicPr>
          <p:cNvPr id="9" name="Requapass_blanc.png" descr="/à trier/*Catherine*/2019-MPA/REQUAPASS/Logo Requapass_2019/300ppi/Requapass_blanc.png"/>
          <p:cNvPicPr>
            <a:picLocks noChangeAspect="1"/>
          </p:cNvPicPr>
          <p:nvPr userDrawn="1"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22" y="4184522"/>
            <a:ext cx="2673478" cy="26734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November 17,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November 17,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November 17,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November 17,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9" name="logo interreg2.jpg" descr="/à trier/*Catherine*/2019-MPA/REQUAPASS/Logos/logo interreg2.jp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3" y="373031"/>
            <a:ext cx="2928600" cy="1611505"/>
          </a:xfrm>
          <a:prstGeom prst="rect">
            <a:avLst/>
          </a:prstGeom>
        </p:spPr>
      </p:pic>
      <p:pic>
        <p:nvPicPr>
          <p:cNvPr id="10" name="Requapass_blanc.png" descr="/à trier/*Catherine*/2019-MPA/REQUAPASS/Logo Requapass_2019/300ppi/Requapass_blanc.png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317" y="4640317"/>
            <a:ext cx="2217683" cy="22176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November 17,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November 17,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November 17,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November 17,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November 17,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Requapass_blanc.png" descr="/à trier/*Catherine*/2019-MPA/REQUAPASS/Logo Requapass_2019/300ppi/Requapass_blanc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591" y="138740"/>
            <a:ext cx="1503180" cy="1503180"/>
          </a:xfrm>
          <a:prstGeom prst="rect">
            <a:avLst/>
          </a:prstGeom>
        </p:spPr>
      </p:pic>
      <p:pic>
        <p:nvPicPr>
          <p:cNvPr id="9" name="logo interreg2.jpg" descr="/à trier/*Catherine*/2019-MPA/REQUAPASS/Logos/logo interreg2.jpg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88" y="323728"/>
            <a:ext cx="1936503" cy="10655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November 17,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logo interreg2.jpg" descr="/à trier/*Catherine*/2019-MPA/REQUAPASS/Logos/logo interreg2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78" y="271521"/>
            <a:ext cx="3298397" cy="1814991"/>
          </a:xfrm>
          <a:prstGeom prst="rect">
            <a:avLst/>
          </a:prstGeom>
        </p:spPr>
      </p:pic>
      <p:pic>
        <p:nvPicPr>
          <p:cNvPr id="8" name="Requapass_blanc.png" descr="/à trier/*Catherine*/2019-MPA/REQUAPASS/Logo Requapass_2019/300ppi/Requapass_blanc.png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371" y="4784370"/>
            <a:ext cx="1958080" cy="19580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file://localhost/a%CC%80%20trier/*Catherine*/2019-MPA/REQUAPASS/Logos/logo%20interreg2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localhost/a%CC%80%20trier/*Catherine*/2019-MPA/REQUAPASS/Logo%20Requapass_2019/300ppi/Requapass_blanc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BE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November 17,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Requapass_blanc.png" descr="/à trier/*Catherine*/2019-MPA/REQUAPASS/Logo Requapass_2019/300ppi/Requapass_blanc.png"/>
          <p:cNvPicPr>
            <a:picLocks noChangeAspect="1"/>
          </p:cNvPicPr>
          <p:nvPr userDrawn="1"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219" y="5412777"/>
            <a:ext cx="1438872" cy="1438872"/>
          </a:xfrm>
          <a:prstGeom prst="rect">
            <a:avLst/>
          </a:prstGeom>
        </p:spPr>
      </p:pic>
      <p:pic>
        <p:nvPicPr>
          <p:cNvPr id="12" name="logo interreg2.jpg" descr="/à trier/*Catherine*/2019-MPA/REQUAPASS/Logos/logo interreg2.jpg"/>
          <p:cNvPicPr>
            <a:picLocks noChangeAspect="1"/>
          </p:cNvPicPr>
          <p:nvPr userDrawn="1"/>
        </p:nvPicPr>
        <p:blipFill>
          <a:blip r:embed="rId15" r:link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141" y="5600146"/>
            <a:ext cx="1830375" cy="10071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quapass.eu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requapass.eu/_docs/Fichier/2019/9-191001014807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requapass.eu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ww.requapass.eu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requapass.eu/_docs/Fichier/2019/9-191001014807.pdf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vincent@mpa80.be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19140000">
            <a:off x="908641" y="1975205"/>
            <a:ext cx="4902342" cy="1204306"/>
          </a:xfrm>
        </p:spPr>
        <p:txBody>
          <a:bodyPr/>
          <a:lstStyle/>
          <a:p>
            <a:r>
              <a:rPr lang="fr-BE" dirty="0"/>
              <a:t>L’évolution </a:t>
            </a:r>
            <a:br>
              <a:rPr lang="fr-BE" dirty="0"/>
            </a:br>
            <a:r>
              <a:rPr lang="fr-BE" dirty="0"/>
              <a:t>des programmes </a:t>
            </a:r>
            <a:br>
              <a:rPr lang="fr-BE" dirty="0"/>
            </a:br>
            <a:r>
              <a:rPr lang="fr-BE" dirty="0"/>
              <a:t>de formation </a:t>
            </a:r>
            <a:r>
              <a:rPr lang="fr-BE" dirty="0" err="1"/>
              <a:t>requapass</a:t>
            </a:r>
            <a:r>
              <a:rPr lang="fr-BE" dirty="0"/>
              <a:t>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Visioconférence - 19 novembre 2020 </a:t>
            </a:r>
          </a:p>
        </p:txBody>
      </p:sp>
    </p:spTree>
    <p:extLst>
      <p:ext uri="{BB962C8B-B14F-4D97-AF65-F5344CB8AC3E}">
        <p14:creationId xmlns:p14="http://schemas.microsoft.com/office/powerpoint/2010/main" val="3202648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417B8FD-6311-4BB1-84D4-2B1871AF3318}"/>
              </a:ext>
            </a:extLst>
          </p:cNvPr>
          <p:cNvSpPr txBox="1"/>
          <p:nvPr/>
        </p:nvSpPr>
        <p:spPr>
          <a:xfrm>
            <a:off x="834501" y="648070"/>
            <a:ext cx="6023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u="sng" dirty="0">
                <a:latin typeface="+mj-lt"/>
              </a:rPr>
              <a:t>2. L’avocat du diable</a:t>
            </a:r>
            <a:r>
              <a:rPr lang="fr-BE" sz="1800" dirty="0">
                <a:latin typeface="+mj-lt"/>
              </a:rPr>
              <a:t>:</a:t>
            </a:r>
            <a:endParaRPr lang="fr-BE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65B9A51-8575-4713-8113-528B3A51EC8C}"/>
              </a:ext>
            </a:extLst>
          </p:cNvPr>
          <p:cNvSpPr txBox="1"/>
          <p:nvPr/>
        </p:nvSpPr>
        <p:spPr>
          <a:xfrm>
            <a:off x="541537" y="1260629"/>
            <a:ext cx="823847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fr-BE" sz="1600" b="0" dirty="0"/>
              <a:t>    Trois assertions peuvent être proposées aux participants (toutes, ou deux, ou une seule selon le temps disponible). </a:t>
            </a:r>
          </a:p>
          <a:p>
            <a:pPr algn="just"/>
            <a:endParaRPr lang="fr-BE" sz="1600" b="0" dirty="0"/>
          </a:p>
          <a:p>
            <a:pPr marL="0" indent="0" algn="just"/>
            <a:r>
              <a:rPr lang="fr-BE" sz="1600" b="0" dirty="0"/>
              <a:t>         Si on utilise les trois, elles vont « crescendo », la logique fait qu’elles s’enchaînent : </a:t>
            </a:r>
          </a:p>
          <a:p>
            <a:pPr marL="0" indent="0"/>
            <a:endParaRPr lang="fr-BE" sz="1600" b="0" dirty="0"/>
          </a:p>
          <a:p>
            <a:pPr marL="0" indent="0"/>
            <a:r>
              <a:rPr lang="fr-BE" sz="1600" b="0" dirty="0"/>
              <a:t>	- Pas besoin des associations puisqu’on a les services publics </a:t>
            </a:r>
          </a:p>
          <a:p>
            <a:pPr marL="0" indent="0"/>
            <a:endParaRPr lang="fr-BE" sz="1600" b="0" dirty="0"/>
          </a:p>
          <a:p>
            <a:pPr marL="0" indent="0"/>
            <a:r>
              <a:rPr lang="fr-BE" sz="1600" b="0" dirty="0"/>
              <a:t>	- Les associations gaspillent l’argent public </a:t>
            </a:r>
          </a:p>
          <a:p>
            <a:pPr marL="0" indent="0"/>
            <a:endParaRPr lang="fr-BE" sz="1600" b="0" dirty="0"/>
          </a:p>
          <a:p>
            <a:pPr marL="0" indent="0"/>
            <a:r>
              <a:rPr lang="fr-BE" sz="1600" b="0" dirty="0"/>
              <a:t>	- Les bénévoles prennent la place de salariés </a:t>
            </a:r>
          </a:p>
          <a:p>
            <a:pPr marL="0" indent="0"/>
            <a:endParaRPr lang="fr-BE" sz="1600" b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1600" b="0" dirty="0"/>
              <a:t>Chacune véhicule des idées reçues à propos du bénévolat et de l’associatif. L’objectif est d’en débattre avec les participants pour découvrir leur réaction, écouter leurs arguments et débrouiller avec eux  le vrai du faux. </a:t>
            </a:r>
          </a:p>
        </p:txBody>
      </p:sp>
    </p:spTree>
    <p:extLst>
      <p:ext uri="{BB962C8B-B14F-4D97-AF65-F5344CB8AC3E}">
        <p14:creationId xmlns:p14="http://schemas.microsoft.com/office/powerpoint/2010/main" val="3232375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6588" y="447245"/>
            <a:ext cx="8374466" cy="522922"/>
          </a:xfrm>
        </p:spPr>
        <p:txBody>
          <a:bodyPr/>
          <a:lstStyle/>
          <a:p>
            <a:r>
              <a:rPr lang="fr-BE" sz="2000" dirty="0"/>
              <a:t>Exemple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229" y="1182914"/>
            <a:ext cx="3802742" cy="3655787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399142" y="1097279"/>
            <a:ext cx="4659087" cy="3961417"/>
          </a:xfrm>
        </p:spPr>
        <p:txBody>
          <a:bodyPr>
            <a:normAutofit fontScale="62500" lnSpcReduction="20000"/>
          </a:bodyPr>
          <a:lstStyle/>
          <a:p>
            <a:endParaRPr lang="fr-BE" sz="2200" u="sng" dirty="0"/>
          </a:p>
          <a:p>
            <a:r>
              <a:rPr lang="fr-BE" sz="2200" u="sng" dirty="0"/>
              <a:t>Application : </a:t>
            </a:r>
          </a:p>
          <a:p>
            <a:pPr marL="0" indent="0"/>
            <a:r>
              <a:rPr lang="fr-BE" sz="2200" b="0" dirty="0"/>
              <a:t>Nous avons choisi la lutte contre la pauvreté comme fil rouge des trois questions.</a:t>
            </a:r>
          </a:p>
          <a:p>
            <a:pPr marL="0" indent="0"/>
            <a:endParaRPr lang="fr-BE" sz="2200" u="sng" dirty="0"/>
          </a:p>
          <a:p>
            <a:pPr marL="0" indent="0"/>
            <a:r>
              <a:rPr lang="fr-BE" sz="2200" u="sng" dirty="0"/>
              <a:t>La question 1 : </a:t>
            </a:r>
          </a:p>
          <a:p>
            <a:pPr marL="0" indent="0"/>
            <a:r>
              <a:rPr lang="fr-BE" sz="2200" b="0" dirty="0"/>
              <a:t>« Pas besoin des associations puisqu’on a les services publics » ? </a:t>
            </a:r>
          </a:p>
          <a:p>
            <a:pPr marL="0" indent="0"/>
            <a:r>
              <a:rPr lang="fr-BE" sz="2200" b="0" dirty="0"/>
              <a:t>Une bâche avec des photos illustrant le thème de la pauvreté est déployée. </a:t>
            </a:r>
          </a:p>
          <a:p>
            <a:pPr marL="0" indent="0"/>
            <a:r>
              <a:rPr lang="fr-BE" sz="2200" b="0" dirty="0"/>
              <a:t>Les participants sont invités y venir y coller des post-it portant les noms d’organismes qui luttent contre la pauvreté. </a:t>
            </a:r>
          </a:p>
          <a:p>
            <a:pPr marL="0" indent="0"/>
            <a:r>
              <a:rPr lang="fr-BE" sz="2200" b="0" dirty="0"/>
              <a:t>On retire ensuite ceux qui relèvent de l’associatif. </a:t>
            </a:r>
          </a:p>
          <a:p>
            <a:pPr marL="0" indent="0"/>
            <a:r>
              <a:rPr lang="fr-BE" sz="2200" b="0" dirty="0"/>
              <a:t>Constat : il ne reste plus beaucoup de post-it sur la bâche. </a:t>
            </a:r>
          </a:p>
          <a:p>
            <a:pPr marL="0" indent="0"/>
            <a:r>
              <a:rPr lang="fr-BE" sz="2200" b="0" dirty="0"/>
              <a:t>Conclusion : services publics et secteur associatif sont complémentaires et tous deux nécessaires. 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45892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B5FB61-260A-489A-97C8-46524CB20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En résumé, le Parcours 1 :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3D8D6A2-649E-4B1C-8D54-407A6A82FEB4}"/>
              </a:ext>
            </a:extLst>
          </p:cNvPr>
          <p:cNvSpPr txBox="1"/>
          <p:nvPr/>
        </p:nvSpPr>
        <p:spPr>
          <a:xfrm>
            <a:off x="905522" y="1242874"/>
            <a:ext cx="74383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/>
              <a:t>Des participants souvent très participatifs </a:t>
            </a:r>
          </a:p>
          <a:p>
            <a:pPr marL="285750" indent="-285750">
              <a:buFontTx/>
              <a:buChar char="-"/>
            </a:pPr>
            <a:r>
              <a:rPr lang="fr-BE" dirty="0"/>
              <a:t>Des participants surpris de voir à quel point le secteur associatif fait partie de leur quotidien </a:t>
            </a:r>
          </a:p>
          <a:p>
            <a:pPr marL="285750" indent="-285750">
              <a:buFontTx/>
              <a:buChar char="-"/>
            </a:pPr>
            <a:r>
              <a:rPr lang="fr-BE" dirty="0"/>
              <a:t>Plusieurs retours de participants souhaitant s’impliquer et/ou s’informer sur le secteur associatif.</a:t>
            </a:r>
          </a:p>
          <a:p>
            <a:pPr marL="285750" indent="-285750">
              <a:buFontTx/>
              <a:buChar char="-"/>
            </a:pPr>
            <a:r>
              <a:rPr lang="fr-BE" dirty="0"/>
              <a:t>Des « encadrants » satisfaits de la formation proposée et de l’intérêt qu’elle suscite auprès de leurs publics.</a:t>
            </a:r>
          </a:p>
          <a:p>
            <a:pPr marL="285750" indent="-285750">
              <a:buFontTx/>
              <a:buChar char="-"/>
            </a:pPr>
            <a:endParaRPr lang="fr-BE" dirty="0"/>
          </a:p>
          <a:p>
            <a:r>
              <a:rPr lang="fr-BE" b="1" dirty="0"/>
              <a:t>Mais</a:t>
            </a:r>
            <a:r>
              <a:rPr lang="fr-BE" dirty="0"/>
              <a:t> un public parfois difficile à convaincre de participer à cette formation… </a:t>
            </a:r>
          </a:p>
        </p:txBody>
      </p:sp>
    </p:spTree>
    <p:extLst>
      <p:ext uri="{BB962C8B-B14F-4D97-AF65-F5344CB8AC3E}">
        <p14:creationId xmlns:p14="http://schemas.microsoft.com/office/powerpoint/2010/main" val="2856794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2160" y="79829"/>
            <a:ext cx="7520940" cy="609600"/>
          </a:xfrm>
        </p:spPr>
        <p:txBody>
          <a:bodyPr/>
          <a:lstStyle/>
          <a:p>
            <a:pPr algn="ctr"/>
            <a:r>
              <a:rPr lang="fr-BE" sz="3200" b="1" cap="none" dirty="0"/>
              <a:t>…d’où la création d’une vidéo!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9943" y="689429"/>
            <a:ext cx="8140991" cy="4295849"/>
          </a:xfrm>
        </p:spPr>
        <p:txBody>
          <a:bodyPr>
            <a:noAutofit/>
          </a:bodyPr>
          <a:lstStyle/>
          <a:p>
            <a:pPr marL="0" indent="0"/>
            <a:r>
              <a:rPr lang="fr-BE" sz="1400" u="sng" dirty="0"/>
              <a:t>Le motif premier :</a:t>
            </a:r>
            <a:r>
              <a:rPr lang="fr-BE" sz="1400" dirty="0"/>
              <a:t> </a:t>
            </a:r>
          </a:p>
          <a:p>
            <a:pPr marL="0" indent="0" algn="just"/>
            <a:r>
              <a:rPr lang="fr-FR" sz="1400" b="0" dirty="0">
                <a:latin typeface="+mj-lt"/>
              </a:rPr>
              <a:t>Ajouter u</a:t>
            </a:r>
            <a:r>
              <a:rPr lang="fr-FR" sz="1400" b="0" dirty="0">
                <a:effectLst/>
                <a:latin typeface="+mj-lt"/>
              </a:rPr>
              <a:t>n outil qui permettra aux futurs participants de mieux comprendre ce que peut leur apporter      cette formation.</a:t>
            </a:r>
          </a:p>
          <a:p>
            <a:pPr marL="0" indent="0" algn="just"/>
            <a:r>
              <a:rPr lang="fr-FR" sz="1400" b="0" dirty="0">
                <a:latin typeface="+mj-lt"/>
              </a:rPr>
              <a:t>Une vidéo montrant </a:t>
            </a:r>
            <a:r>
              <a:rPr lang="fr-BE" sz="1400" b="0" dirty="0"/>
              <a:t>de manière brève et ludique 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1400" b="0" dirty="0"/>
              <a:t>quelques-uns des secteurs que couvre le secteur associatif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1400" b="0" dirty="0"/>
              <a:t>un petit échantillon de compétences développées dans ce cadre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1400" b="0" dirty="0"/>
              <a:t>et le fait que ces compétences ont tout intérêt à être mentionnées sur un CV ou lors d’un entretien d’embauche car les recruteurs y sont de plus en plus sensibles. </a:t>
            </a:r>
          </a:p>
          <a:p>
            <a:pPr marL="0" indent="0"/>
            <a:endParaRPr lang="fr-BE" sz="1400" dirty="0"/>
          </a:p>
          <a:p>
            <a:pPr marL="0" indent="0"/>
            <a:r>
              <a:rPr lang="fr-BE" sz="1400" u="sng" dirty="0"/>
              <a:t>Une utilité plus large :</a:t>
            </a:r>
          </a:p>
          <a:p>
            <a:pPr marL="0" indent="0" algn="just"/>
            <a:r>
              <a:rPr lang="fr-BE" sz="1400" b="0" dirty="0"/>
              <a:t>Diffusée sur les réseaux sociaux / sites internet des partenaires et de REQUAPASS, cette vidéo sera susceptible d’interpeller les visiteurs, de leur donner envie de s’intéresser à ce programme, à cette formation. </a:t>
            </a:r>
          </a:p>
          <a:p>
            <a:pPr marL="0" indent="0" algn="just"/>
            <a:r>
              <a:rPr lang="fr-BE" sz="1400" b="0" dirty="0"/>
              <a:t>Elle permettra facilement de faire découvrir le but premier du projet (valoriser les compétences acquises en milieu associatif) directement via son smartphone, sa tablette, son PC portable,…  </a:t>
            </a:r>
          </a:p>
          <a:p>
            <a:pPr marL="0" indent="0"/>
            <a:r>
              <a:rPr lang="fr-B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2533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3200" b="1" cap="none" dirty="0"/>
              <a:t>REGARDONS-LA ENSEMBLE </a:t>
            </a:r>
          </a:p>
        </p:txBody>
      </p:sp>
      <p:pic>
        <p:nvPicPr>
          <p:cNvPr id="4" name="requapassder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0175" y="1100138"/>
            <a:ext cx="6364288" cy="3579812"/>
          </a:xfrm>
        </p:spPr>
      </p:pic>
    </p:spTree>
    <p:extLst>
      <p:ext uri="{BB962C8B-B14F-4D97-AF65-F5344CB8AC3E}">
        <p14:creationId xmlns:p14="http://schemas.microsoft.com/office/powerpoint/2010/main" val="138147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0085" y="295275"/>
            <a:ext cx="7520940" cy="733426"/>
          </a:xfrm>
        </p:spPr>
        <p:txBody>
          <a:bodyPr/>
          <a:lstStyle/>
          <a:p>
            <a:pPr algn="ctr"/>
            <a:r>
              <a:rPr lang="fr-BE" sz="3200" cap="none" dirty="0"/>
              <a:t>Une vidéo accessible comment ? </a:t>
            </a:r>
            <a:endParaRPr lang="fr-BE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52525"/>
            <a:ext cx="3781425" cy="37814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2695575"/>
            <a:ext cx="1514476" cy="15144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94628" y="1152525"/>
            <a:ext cx="48840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dirty="0"/>
              <a:t>En pratique, la vidéo sera accessible par smartphone en cliquant sur un QR code.     QR code qui sera intégré au dos du folder   (ci-contre) destiné à présenter le parcours 1     au public-cible. </a:t>
            </a:r>
          </a:p>
          <a:p>
            <a:endParaRPr lang="fr-BE" sz="2000" dirty="0"/>
          </a:p>
          <a:p>
            <a:r>
              <a:rPr lang="fr-BE" sz="2000" dirty="0"/>
              <a:t>Si des personnes ne possèdent pas de smartphone ou ne savent pas comment  faire, leur formateur ou référent pourra   effectuer lui-même la manipulation. </a:t>
            </a:r>
          </a:p>
          <a:p>
            <a:r>
              <a:rPr lang="fr-BE" sz="2000" dirty="0"/>
              <a:t>On peut même imaginer que la vidéo soit diffusée à un groupe via un PC portable. </a:t>
            </a:r>
          </a:p>
        </p:txBody>
      </p:sp>
    </p:spTree>
    <p:extLst>
      <p:ext uri="{BB962C8B-B14F-4D97-AF65-F5344CB8AC3E}">
        <p14:creationId xmlns:p14="http://schemas.microsoft.com/office/powerpoint/2010/main" val="4088911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b="1" dirty="0"/>
              <a:t>Un Livret et des fiches pédagogiques</a:t>
            </a:r>
            <a:endParaRPr lang="fr-BE" sz="3200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137" y="2064774"/>
            <a:ext cx="4865927" cy="2418544"/>
          </a:xfrm>
        </p:spPr>
      </p:pic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720E0D69-5CF7-49E7-99D9-D5A050330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80" y="1447027"/>
            <a:ext cx="3343459" cy="47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89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25" y="1273943"/>
            <a:ext cx="2624356" cy="3713162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58" y="1355059"/>
            <a:ext cx="2624356" cy="3713162"/>
          </a:xfr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3200" b="1" dirty="0"/>
              <a:t>Une fiche pédagogique pour chaque animation</a:t>
            </a:r>
          </a:p>
        </p:txBody>
      </p:sp>
    </p:spTree>
    <p:extLst>
      <p:ext uri="{BB962C8B-B14F-4D97-AF65-F5344CB8AC3E}">
        <p14:creationId xmlns:p14="http://schemas.microsoft.com/office/powerpoint/2010/main" val="2870602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7" y="402665"/>
            <a:ext cx="3113546" cy="4405309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02665"/>
            <a:ext cx="3266768" cy="4622101"/>
          </a:xfrm>
        </p:spPr>
      </p:pic>
    </p:spTree>
    <p:extLst>
      <p:ext uri="{BB962C8B-B14F-4D97-AF65-F5344CB8AC3E}">
        <p14:creationId xmlns:p14="http://schemas.microsoft.com/office/powerpoint/2010/main" val="4038400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8" y="162692"/>
            <a:ext cx="3392128" cy="4799471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294" y="162692"/>
            <a:ext cx="3284672" cy="4647433"/>
          </a:xfrm>
        </p:spPr>
      </p:pic>
    </p:spTree>
    <p:extLst>
      <p:ext uri="{BB962C8B-B14F-4D97-AF65-F5344CB8AC3E}">
        <p14:creationId xmlns:p14="http://schemas.microsoft.com/office/powerpoint/2010/main" val="262536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1"/>
            <a:ext cx="7520940" cy="552090"/>
          </a:xfrm>
        </p:spPr>
        <p:txBody>
          <a:bodyPr/>
          <a:lstStyle/>
          <a:p>
            <a:pPr algn="ctr"/>
            <a:br>
              <a:rPr lang="fr-BE" dirty="0"/>
            </a:br>
            <a:br>
              <a:rPr lang="fr-BE" dirty="0"/>
            </a:br>
            <a:r>
              <a:rPr lang="fr-BE" sz="3200" b="1" dirty="0"/>
              <a:t>NOS PARCOURS DE FORMATION</a:t>
            </a:r>
            <a:br>
              <a:rPr lang="fr-BE" dirty="0"/>
            </a:br>
            <a:br>
              <a:rPr lang="fr-BE" dirty="0"/>
            </a:br>
            <a:r>
              <a:rPr lang="fr-BE" sz="2000" dirty="0"/>
              <a:t>3 parcours pour 3 publics différents</a:t>
            </a:r>
          </a:p>
        </p:txBody>
      </p:sp>
      <p:pic>
        <p:nvPicPr>
          <p:cNvPr id="4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962" y="1282460"/>
            <a:ext cx="4942936" cy="3945147"/>
          </a:xfrm>
        </p:spPr>
      </p:pic>
    </p:spTree>
    <p:extLst>
      <p:ext uri="{BB962C8B-B14F-4D97-AF65-F5344CB8AC3E}">
        <p14:creationId xmlns:p14="http://schemas.microsoft.com/office/powerpoint/2010/main" val="1452519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6" y="350497"/>
            <a:ext cx="3141407" cy="4668302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610" y="1096963"/>
            <a:ext cx="2624356" cy="3713162"/>
          </a:xfrm>
        </p:spPr>
      </p:pic>
    </p:spTree>
    <p:extLst>
      <p:ext uri="{BB962C8B-B14F-4D97-AF65-F5344CB8AC3E}">
        <p14:creationId xmlns:p14="http://schemas.microsoft.com/office/powerpoint/2010/main" val="3310819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19140000">
            <a:off x="958615" y="1792871"/>
            <a:ext cx="5212080" cy="1055495"/>
          </a:xfrm>
        </p:spPr>
        <p:txBody>
          <a:bodyPr/>
          <a:lstStyle/>
          <a:p>
            <a:r>
              <a:rPr lang="fr-FR" sz="3600" dirty="0"/>
              <a:t>VERS un parcours 2 plus pratique  </a:t>
            </a:r>
            <a:endParaRPr lang="fr-BE" sz="36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10" y="3351499"/>
            <a:ext cx="4321537" cy="165560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 rot="19140000">
            <a:off x="1393212" y="2508167"/>
            <a:ext cx="5794760" cy="332916"/>
          </a:xfrm>
        </p:spPr>
        <p:txBody>
          <a:bodyPr/>
          <a:lstStyle/>
          <a:p>
            <a:r>
              <a:rPr lang="fr-FR" dirty="0"/>
              <a:t>Orienté vers davantage d’exercices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8854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5A746D13-352C-47F8-BA1F-E3D385DE12DC}"/>
              </a:ext>
            </a:extLst>
          </p:cNvPr>
          <p:cNvSpPr txBox="1"/>
          <p:nvPr/>
        </p:nvSpPr>
        <p:spPr>
          <a:xfrm>
            <a:off x="2400752" y="66336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1800" cap="none" dirty="0"/>
              <a:t>LE FOLDER DU PARCOURS 2</a:t>
            </a:r>
            <a:r>
              <a:rPr lang="fr-BE" sz="1800" cap="none" dirty="0">
                <a:highlight>
                  <a:srgbClr val="C0C0C0"/>
                </a:highlight>
              </a:rPr>
              <a:t> </a:t>
            </a:r>
            <a:endParaRPr lang="fr-BE" dirty="0">
              <a:highlight>
                <a:srgbClr val="C0C0C0"/>
              </a:highlight>
            </a:endParaRPr>
          </a:p>
        </p:txBody>
      </p:sp>
      <p:pic>
        <p:nvPicPr>
          <p:cNvPr id="9" name="Espace réservé du contenu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BFCC252A-C1FD-4A5B-8BB7-62F286E2F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40" y="1032698"/>
            <a:ext cx="5695545" cy="3850510"/>
          </a:xfrm>
        </p:spPr>
      </p:pic>
    </p:spTree>
    <p:extLst>
      <p:ext uri="{BB962C8B-B14F-4D97-AF65-F5344CB8AC3E}">
        <p14:creationId xmlns:p14="http://schemas.microsoft.com/office/powerpoint/2010/main" val="3229039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74E7588-787D-4428-8D49-FF0D4AC4E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26" y="663989"/>
            <a:ext cx="8589518" cy="276501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BA86817-E90E-4741-9413-B54633D317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79" y="3179741"/>
            <a:ext cx="2514503" cy="188587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EAF9FA5-D3A0-4ED3-B62D-9C28396E53E0}"/>
              </a:ext>
            </a:extLst>
          </p:cNvPr>
          <p:cNvSpPr txBox="1"/>
          <p:nvPr/>
        </p:nvSpPr>
        <p:spPr>
          <a:xfrm>
            <a:off x="1946787" y="29465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b="1" dirty="0">
                <a:hlinkClick r:id="rId4"/>
              </a:rPr>
              <a:t>www.requapass.eu</a:t>
            </a:r>
            <a:r>
              <a:rPr lang="fr-BE" b="1" dirty="0"/>
              <a:t> </a:t>
            </a:r>
            <a:r>
              <a:rPr lang="fr-BE" sz="1800" b="1" cap="none" dirty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79639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B864BD-7704-4774-B61D-027759C97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</p:spPr>
        <p:txBody>
          <a:bodyPr anchor="ctr">
            <a:normAutofit/>
          </a:bodyPr>
          <a:lstStyle/>
          <a:p>
            <a:r>
              <a:rPr lang="fr-BE" dirty="0"/>
              <a:t>Une formation en 7 modules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60F4E10-0A6E-42B1-9A72-FA510C2B1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59" y="1132531"/>
            <a:ext cx="7774923" cy="3634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1340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E9206F1-6F5E-4F64-AFFD-221DDF6A2A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007" y="506726"/>
            <a:ext cx="7818136" cy="455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37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9075" y="161926"/>
            <a:ext cx="8743950" cy="602572"/>
          </a:xfrm>
        </p:spPr>
        <p:txBody>
          <a:bodyPr/>
          <a:lstStyle/>
          <a:p>
            <a:r>
              <a:rPr lang="fr-BE" dirty="0"/>
              <a:t>Des ajustements prévus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74951" y="1082797"/>
            <a:ext cx="9069049" cy="4264702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fr-BE" sz="1600" b="0" dirty="0">
                <a:latin typeface="+mj-lt"/>
              </a:rPr>
              <a:t>Il faut </a:t>
            </a:r>
            <a:r>
              <a:rPr lang="fr-BE" sz="1600" dirty="0">
                <a:latin typeface="+mj-lt"/>
              </a:rPr>
              <a:t>dégager du temps (6h au lieu de 3h) </a:t>
            </a:r>
            <a:r>
              <a:rPr lang="fr-BE" sz="1600" b="0" dirty="0">
                <a:latin typeface="+mj-lt"/>
              </a:rPr>
              <a:t>pour le module « gérer les ressources financières »            consacré à la comptabilité, afin de </a:t>
            </a:r>
            <a:r>
              <a:rPr lang="fr-BE" sz="1600" dirty="0">
                <a:latin typeface="+mj-lt"/>
              </a:rPr>
              <a:t>pouvoir répondre à davantage de questions et faire                           des exercices pratiques</a:t>
            </a:r>
            <a:r>
              <a:rPr lang="fr-BE" sz="1600" b="0" dirty="0">
                <a:latin typeface="+mj-lt"/>
              </a:rPr>
              <a:t> généraux (comment tenir une comptabilité, établir un budget,…). </a:t>
            </a:r>
          </a:p>
          <a:p>
            <a:pPr>
              <a:buFontTx/>
              <a:buChar char="-"/>
            </a:pPr>
            <a:r>
              <a:rPr lang="fr-BE" sz="1600" b="0" dirty="0">
                <a:latin typeface="+mj-lt"/>
              </a:rPr>
              <a:t>L’actuel module 1 (3h), surtout centré sur </a:t>
            </a:r>
            <a:r>
              <a:rPr lang="fr-BE" sz="1600" dirty="0">
                <a:latin typeface="+mj-lt"/>
              </a:rPr>
              <a:t>le contexte associatif</a:t>
            </a:r>
            <a:r>
              <a:rPr lang="fr-BE" sz="1600" b="0" dirty="0">
                <a:latin typeface="+mj-lt"/>
              </a:rPr>
              <a:t>, contient des données                                « de base » sur lesquelles on va inévitablement devoir </a:t>
            </a:r>
            <a:r>
              <a:rPr lang="fr-BE" sz="1600" dirty="0">
                <a:latin typeface="+mj-lt"/>
              </a:rPr>
              <a:t>revenir dans les autres modules</a:t>
            </a:r>
            <a:r>
              <a:rPr lang="fr-BE" sz="1600" b="0" dirty="0">
                <a:latin typeface="+mj-lt"/>
              </a:rPr>
              <a:t>.                             Il sera donc distillé à travers ceux-ci. </a:t>
            </a:r>
          </a:p>
          <a:p>
            <a:pPr>
              <a:buFontTx/>
              <a:buChar char="-"/>
            </a:pPr>
            <a:r>
              <a:rPr lang="fr-BE" sz="1600" b="0" dirty="0">
                <a:latin typeface="+mj-lt"/>
              </a:rPr>
              <a:t>Pour chaque module, les participants se verront remettre le jour où il est donné, en plus                            du support théorique habituel, </a:t>
            </a:r>
            <a:r>
              <a:rPr lang="fr-BE" sz="1600" dirty="0">
                <a:latin typeface="+mj-lt"/>
              </a:rPr>
              <a:t>un cahier d’exercices </a:t>
            </a:r>
            <a:r>
              <a:rPr lang="fr-BE" sz="1600" b="0" dirty="0">
                <a:latin typeface="+mj-lt"/>
              </a:rPr>
              <a:t>à remplir s’ils le souhaitent après                              la journée de formation, selon la situation de leur association, que celle-ci existe déjà ou                           soit en cours de gestation. </a:t>
            </a:r>
          </a:p>
          <a:p>
            <a:pPr>
              <a:buFontTx/>
              <a:buChar char="-"/>
            </a:pPr>
            <a:r>
              <a:rPr lang="fr-BE" sz="1600" dirty="0">
                <a:latin typeface="+mj-lt"/>
              </a:rPr>
              <a:t>Une journée supplémentaire sera proposée</a:t>
            </a:r>
            <a:r>
              <a:rPr lang="fr-BE" sz="1600" b="0" dirty="0">
                <a:latin typeface="+mj-lt"/>
              </a:rPr>
              <a:t>, après la formation proprement dite.                                           Les participants qui le souhaitent pourront y </a:t>
            </a:r>
            <a:r>
              <a:rPr lang="fr-BE" sz="1600" dirty="0">
                <a:latin typeface="+mj-lt"/>
              </a:rPr>
              <a:t>solliciter un ou plusieurs rendez-vous                          individuel(s)</a:t>
            </a:r>
            <a:r>
              <a:rPr lang="fr-BE" sz="1600" b="0" dirty="0">
                <a:latin typeface="+mj-lt"/>
              </a:rPr>
              <a:t> avec un ou des formateurs, en fonction des difficultés qu’ils ont rencontrées                                  à propos de tel ou tel sujet. </a:t>
            </a:r>
          </a:p>
          <a:p>
            <a:pPr>
              <a:buFontTx/>
              <a:buChar char="-"/>
            </a:pPr>
            <a:endParaRPr lang="fr-BE" sz="16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7025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CB9F20-494E-4527-8CF4-90F1666A9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Une formation transfrontalière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C8B5BD-734D-4E85-8067-439F8EFAF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100628"/>
            <a:ext cx="7930208" cy="3579849"/>
          </a:xfrm>
        </p:spPr>
        <p:txBody>
          <a:bodyPr/>
          <a:lstStyle/>
          <a:p>
            <a:pPr>
              <a:buFontTx/>
              <a:buChar char="-"/>
            </a:pPr>
            <a:r>
              <a:rPr lang="fr-BE" b="0" dirty="0"/>
              <a:t>Le contenu des modules donne les équivalences de part et d’autre de la frontière.</a:t>
            </a:r>
          </a:p>
          <a:p>
            <a:pPr>
              <a:buFontTx/>
              <a:buChar char="-"/>
            </a:pPr>
            <a:r>
              <a:rPr lang="fr-BE" b="0" dirty="0"/>
              <a:t>Des vidéos e-learning franco/belges sont en cours d’élaboration pour alimenter               les différents modules de formation.</a:t>
            </a:r>
          </a:p>
          <a:p>
            <a:pPr>
              <a:buFontTx/>
              <a:buChar char="-"/>
            </a:pPr>
            <a:r>
              <a:rPr lang="fr-BE" b="0" dirty="0"/>
              <a:t>Quand les formations en binômes franco-belges ne sont pas possibles, des interventions en visioconférences sont organisées.</a:t>
            </a:r>
          </a:p>
          <a:p>
            <a:pPr>
              <a:buFontTx/>
              <a:buChar char="-"/>
            </a:pPr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0B6DFDD-5DAE-4988-844B-932E0AC10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12" y="2890552"/>
            <a:ext cx="2583038" cy="193727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49FEE71-4F8E-4B0E-A50D-6D38432F1F29}"/>
              </a:ext>
            </a:extLst>
          </p:cNvPr>
          <p:cNvSpPr txBox="1"/>
          <p:nvPr/>
        </p:nvSpPr>
        <p:spPr>
          <a:xfrm>
            <a:off x="4468252" y="3276826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600" i="1" dirty="0"/>
              <a:t>=&gt; Participation en visioconférence de Grégory Cardon (</a:t>
            </a:r>
            <a:r>
              <a:rPr lang="fr-BE" sz="1600" i="1" dirty="0" err="1"/>
              <a:t>MdA</a:t>
            </a:r>
            <a:r>
              <a:rPr lang="fr-BE" sz="1600" i="1" dirty="0"/>
              <a:t> Roubaix) sur les aspects français       lors de la récente session belge du CFGAT =    Certificat de Formation à la Gestion Associative Transfrontalier</a:t>
            </a:r>
            <a:r>
              <a:rPr lang="fr-BE" sz="16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691425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771277"/>
          </a:xfrm>
        </p:spPr>
        <p:txBody>
          <a:bodyPr/>
          <a:lstStyle/>
          <a:p>
            <a:pPr algn="ctr"/>
            <a:r>
              <a:rPr lang="fr-BE" sz="3200" b="1" dirty="0"/>
              <a:t>Le Livret pédagogique DU PARCOURS 2</a:t>
            </a:r>
            <a:endParaRPr lang="fr-BE" sz="3200" b="1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610" y="1319109"/>
            <a:ext cx="3100027" cy="435746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30E4038-33EC-4352-9AC1-19A85E6396E5}"/>
              </a:ext>
            </a:extLst>
          </p:cNvPr>
          <p:cNvSpPr txBox="1"/>
          <p:nvPr/>
        </p:nvSpPr>
        <p:spPr>
          <a:xfrm>
            <a:off x="5974672" y="3577701"/>
            <a:ext cx="2654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Disponible sur  </a:t>
            </a:r>
            <a:r>
              <a:rPr lang="fr-BE" dirty="0">
                <a:hlinkClick r:id="rId4"/>
              </a:rPr>
              <a:t>www.requapass.eu</a:t>
            </a:r>
            <a:r>
              <a:rPr lang="fr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2969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19140000">
            <a:off x="803574" y="1717397"/>
            <a:ext cx="5400492" cy="1353663"/>
          </a:xfrm>
        </p:spPr>
        <p:txBody>
          <a:bodyPr/>
          <a:lstStyle/>
          <a:p>
            <a:r>
              <a:rPr lang="fr-FR" sz="3600" dirty="0"/>
              <a:t>SENSIBILISER </a:t>
            </a:r>
            <a:br>
              <a:rPr lang="fr-FR" sz="3600" dirty="0"/>
            </a:br>
            <a:r>
              <a:rPr lang="fr-FR" sz="3600" dirty="0"/>
              <a:t>les acteurs </a:t>
            </a:r>
            <a:br>
              <a:rPr lang="fr-FR" sz="3600" dirty="0"/>
            </a:br>
            <a:r>
              <a:rPr lang="fr-FR" sz="3600" dirty="0"/>
              <a:t>de l’insertion </a:t>
            </a:r>
            <a:br>
              <a:rPr lang="fr-FR" sz="3600" dirty="0"/>
            </a:br>
            <a:r>
              <a:rPr lang="fr-FR" sz="3600" dirty="0"/>
              <a:t>socio-professionnelle</a:t>
            </a:r>
            <a:endParaRPr lang="fr-BE" sz="36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 rot="19140000">
            <a:off x="1530451" y="2659974"/>
            <a:ext cx="5794760" cy="406928"/>
          </a:xfrm>
        </p:spPr>
        <p:txBody>
          <a:bodyPr/>
          <a:lstStyle/>
          <a:p>
            <a:r>
              <a:rPr lang="fr-FR" dirty="0"/>
              <a:t>Quelle formation pour le parcours 3 ? </a:t>
            </a:r>
            <a:endParaRPr lang="fr-BE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558" y="3529898"/>
            <a:ext cx="4812761" cy="1843796"/>
          </a:xfrm>
        </p:spPr>
      </p:pic>
    </p:spTree>
    <p:extLst>
      <p:ext uri="{BB962C8B-B14F-4D97-AF65-F5344CB8AC3E}">
        <p14:creationId xmlns:p14="http://schemas.microsoft.com/office/powerpoint/2010/main" val="104011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6743" y="145143"/>
            <a:ext cx="8490857" cy="602343"/>
          </a:xfrm>
        </p:spPr>
        <p:txBody>
          <a:bodyPr/>
          <a:lstStyle/>
          <a:p>
            <a:pPr algn="ctr"/>
            <a:r>
              <a:rPr lang="fr-BE" sz="3200" b="1" dirty="0"/>
              <a:t>NOS FORMATIONS : NOMBRE - </a:t>
            </a:r>
            <a:r>
              <a:rPr lang="fr-BE" sz="3200" b="1" dirty="0" err="1"/>
              <a:t>FRéQUENTATION</a:t>
            </a:r>
            <a:r>
              <a:rPr lang="fr-BE" sz="3200" b="1" dirty="0"/>
              <a:t> </a:t>
            </a:r>
            <a:r>
              <a:rPr lang="fr-BE" sz="1400" b="1" i="1" dirty="0"/>
              <a:t>(l</a:t>
            </a:r>
            <a:r>
              <a:rPr lang="fr-BE" sz="1400" b="1" i="1" cap="none" dirty="0"/>
              <a:t>es premières ont débuté en </a:t>
            </a:r>
            <a:r>
              <a:rPr lang="fr-BE" sz="1400" b="1" i="1" dirty="0"/>
              <a:t>2019) </a:t>
            </a:r>
            <a:r>
              <a:rPr lang="fr-BE" sz="1400" b="1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4457" y="667657"/>
            <a:ext cx="8273143" cy="4252686"/>
          </a:xfrm>
        </p:spPr>
        <p:txBody>
          <a:bodyPr>
            <a:noAutofit/>
          </a:bodyPr>
          <a:lstStyle/>
          <a:p>
            <a:endParaRPr lang="fr-BE" sz="1400" dirty="0"/>
          </a:p>
          <a:p>
            <a:r>
              <a:rPr lang="fr-BE" sz="1400" dirty="0"/>
              <a:t>PARCOURS 1 : DÉCOUVERTE DU MONDE ASSOCIATIF TRANSFRONTALIER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1400" b="0" dirty="0"/>
              <a:t>En France : 18 formations à ce jour / 238 participants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1400" b="0" dirty="0"/>
              <a:t>En Belgique : 21 formations à ce jour / 162 participants </a:t>
            </a:r>
            <a:endParaRPr lang="fr-BE" sz="1400" dirty="0"/>
          </a:p>
          <a:p>
            <a:endParaRPr lang="fr-BE" sz="1400" dirty="0"/>
          </a:p>
          <a:p>
            <a:r>
              <a:rPr lang="fr-BE" sz="1400" dirty="0"/>
              <a:t>PARCOURS 2 : CERTIFICAT DE FORMATION À LA GESTION ASSOCIATIVE TRANSFRONTALIER (CFGAT)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1400" b="0" dirty="0"/>
              <a:t>En France : 1 formation à ce jour / 21 participants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1400" b="0" dirty="0"/>
              <a:t>En Belgique : 3 formations à ce jour / 31 participants </a:t>
            </a:r>
            <a:r>
              <a:rPr lang="fr-BE" sz="1400" dirty="0"/>
              <a:t> </a:t>
            </a:r>
          </a:p>
          <a:p>
            <a:endParaRPr lang="fr-BE" sz="1400" dirty="0"/>
          </a:p>
          <a:p>
            <a:r>
              <a:rPr lang="fr-BE" sz="1400" dirty="0"/>
              <a:t>PARCOURS 3 : LE BÉNÉVOLAT, OUTIL D’INSERTION SOCIO-PROFESSIONNELLE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1400" b="0" dirty="0"/>
              <a:t>En France : 1 formation à ce jour / 8 participants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1400" b="0" dirty="0"/>
              <a:t>En Belgique : 2 formations à ce jour / 17 participants </a:t>
            </a:r>
            <a:r>
              <a:rPr lang="fr-BE" sz="1400" dirty="0"/>
              <a:t> </a:t>
            </a:r>
          </a:p>
          <a:p>
            <a:r>
              <a:rPr lang="fr-FR" sz="1400" b="0" dirty="0"/>
              <a:t>		</a:t>
            </a:r>
            <a:endParaRPr lang="fr-BE" sz="1400" b="0" dirty="0"/>
          </a:p>
          <a:p>
            <a:r>
              <a:rPr lang="fr-BE" sz="1400" dirty="0"/>
              <a:t>26 sessions P1 / P2 / P3 ont pu être données en 2020 en dépit de la Covid-19, en adaptant nos formations </a:t>
            </a:r>
            <a:r>
              <a:rPr lang="fr-BE" sz="1400" i="1" dirty="0"/>
              <a:t> </a:t>
            </a:r>
            <a:r>
              <a:rPr lang="fr-BE" sz="1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70559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258" y="819236"/>
            <a:ext cx="4420301" cy="473165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41" y="819237"/>
            <a:ext cx="4272817" cy="473165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234D595-8F06-4FBC-870C-079A2DC00468}"/>
              </a:ext>
            </a:extLst>
          </p:cNvPr>
          <p:cNvSpPr txBox="1"/>
          <p:nvPr/>
        </p:nvSpPr>
        <p:spPr>
          <a:xfrm>
            <a:off x="2286000" y="34627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1800" b="1" cap="none" dirty="0"/>
              <a:t>Le folder du parcours 3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22234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9075" y="0"/>
            <a:ext cx="8743950" cy="1607574"/>
          </a:xfrm>
        </p:spPr>
        <p:txBody>
          <a:bodyPr/>
          <a:lstStyle/>
          <a:p>
            <a:pPr algn="ctr"/>
            <a:r>
              <a:rPr lang="fr-BE" sz="2400" b="1" cap="none" dirty="0">
                <a:highlight>
                  <a:srgbClr val="C0C0C0"/>
                </a:highlight>
              </a:rPr>
              <a:t> </a:t>
            </a:r>
            <a:br>
              <a:rPr lang="fr-BE" sz="2400" dirty="0"/>
            </a:br>
            <a:br>
              <a:rPr lang="fr-BE" sz="2400" dirty="0"/>
            </a:br>
            <a:r>
              <a:rPr lang="fr-BE" sz="2400" dirty="0"/>
              <a:t>Professionnels tant de l’économie sociale et solidaire    que de l’insertion socio-professionnelle, formez-vous         à </a:t>
            </a:r>
            <a:r>
              <a:rPr lang="fr-BE" sz="2400" b="1" dirty="0" err="1"/>
              <a:t>requapass</a:t>
            </a:r>
            <a:r>
              <a:rPr lang="fr-BE" sz="2400" dirty="0"/>
              <a:t> puis utilisez-en les outils dans vos propres formations ! </a:t>
            </a:r>
            <a:endParaRPr lang="fr-BE" sz="240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CBC799F-AAA3-4E1C-AF50-9E027F5F5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19" y="2035339"/>
            <a:ext cx="9002381" cy="35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38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771C69-F190-48F4-99CE-E0C019A63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Contenu de la formation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10D20C-3A3A-465D-A68E-0B1330BAF68E}"/>
              </a:ext>
            </a:extLst>
          </p:cNvPr>
          <p:cNvSpPr txBox="1"/>
          <p:nvPr/>
        </p:nvSpPr>
        <p:spPr>
          <a:xfrm>
            <a:off x="711794" y="1061781"/>
            <a:ext cx="7520940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07000"/>
              </a:lnSpc>
              <a:buFontTx/>
              <a:buChar char="-"/>
            </a:pPr>
            <a:r>
              <a: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 cadre légal du secteur associatif </a:t>
            </a:r>
          </a:p>
          <a:p>
            <a:pPr marL="285750" lvl="0" indent="-285750" algn="just">
              <a:lnSpc>
                <a:spcPct val="107000"/>
              </a:lnSpc>
              <a:buFontTx/>
              <a:buChar char="-"/>
            </a:pPr>
            <a:r>
              <a: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 compétences acquises lors d’expériences associatives </a:t>
            </a:r>
          </a:p>
          <a:p>
            <a:pPr marL="285750" lvl="0" indent="-285750" algn="just">
              <a:lnSpc>
                <a:spcPct val="107000"/>
              </a:lnSpc>
              <a:buFontTx/>
              <a:buChar char="-"/>
            </a:pPr>
            <a:r>
              <a: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 grands secteurs (11) du monde associatif </a:t>
            </a:r>
          </a:p>
          <a:p>
            <a:pPr marL="285750" lvl="0" indent="-285750" algn="just">
              <a:lnSpc>
                <a:spcPct val="107000"/>
              </a:lnSpc>
              <a:buFontTx/>
              <a:buChar char="-"/>
            </a:pPr>
            <a:r>
              <a: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L’impact économique et social du secteur associatif</a:t>
            </a:r>
          </a:p>
          <a:p>
            <a:pPr marL="285750" lvl="0" indent="-285750" algn="just">
              <a:lnSpc>
                <a:spcPct val="107000"/>
              </a:lnSpc>
              <a:buFontTx/>
              <a:buChar char="-"/>
            </a:pPr>
            <a:r>
              <a:rPr lang="fr-FR" sz="1600" dirty="0">
                <a:effectLst/>
                <a:ea typeface="Calibri" panose="020F0502020204030204" pitchFamily="34" charset="0"/>
              </a:rPr>
              <a:t>La maîtrise des animations du P1 « Découverte du monde associatif transfrontalier » (qui répondent déjà à certains des thèmes précédents) et la prise en mains des futurs badges numériques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ea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C3B12A5-41DF-429F-8838-4DB006448B71}"/>
              </a:ext>
            </a:extLst>
          </p:cNvPr>
          <p:cNvSpPr txBox="1"/>
          <p:nvPr/>
        </p:nvSpPr>
        <p:spPr>
          <a:xfrm>
            <a:off x="822960" y="3281619"/>
            <a:ext cx="6046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800" dirty="0"/>
              <a:t>DURÉE DE LA FORMATION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BD33A42-C555-4880-943B-E3AA43363E85}"/>
              </a:ext>
            </a:extLst>
          </p:cNvPr>
          <p:cNvSpPr txBox="1"/>
          <p:nvPr/>
        </p:nvSpPr>
        <p:spPr>
          <a:xfrm>
            <a:off x="711794" y="3878478"/>
            <a:ext cx="7720411" cy="1134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effectLst/>
                <a:latin typeface="+mj-lt"/>
                <a:ea typeface="Calibri" panose="020F0502020204030204" pitchFamily="34" charset="0"/>
              </a:rPr>
              <a:t>A priori, 3 heures. Mais selon </a:t>
            </a:r>
            <a:r>
              <a:rPr lang="fr-BE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l’organisme qui y souscrit, sa connaissance du secteur associatif est différente, donc potentiellement ses demandes aussi. Il sera proposé                à chaque structure, indépendamment de la pratique des animations, de déterminer          « à la carte » les besoins théoriques de ses agents, quitte à aller jusqu’à 4h de formation. </a:t>
            </a:r>
          </a:p>
        </p:txBody>
      </p:sp>
    </p:spTree>
    <p:extLst>
      <p:ext uri="{BB962C8B-B14F-4D97-AF65-F5344CB8AC3E}">
        <p14:creationId xmlns:p14="http://schemas.microsoft.com/office/powerpoint/2010/main" val="1803929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30E4038-33EC-4352-9AC1-19A85E6396E5}"/>
              </a:ext>
            </a:extLst>
          </p:cNvPr>
          <p:cNvSpPr txBox="1"/>
          <p:nvPr/>
        </p:nvSpPr>
        <p:spPr>
          <a:xfrm>
            <a:off x="744793" y="1097280"/>
            <a:ext cx="3412275" cy="37124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spcAft>
                <a:spcPts val="600"/>
              </a:spcAft>
            </a:pPr>
            <a:r>
              <a:rPr lang="fr-BE" sz="2800" dirty="0"/>
              <a:t>Bientôt disponible sur </a:t>
            </a:r>
            <a:r>
              <a:rPr lang="fr-BE" sz="2800" dirty="0">
                <a:hlinkClick r:id="rId2"/>
              </a:rPr>
              <a:t>www.requapass.eu</a:t>
            </a:r>
            <a:r>
              <a:rPr lang="fr-BE" sz="2800" dirty="0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4FC3CC3-0AE4-4F26-AD96-029351146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932" y="1097280"/>
            <a:ext cx="2991945" cy="42289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355" y="365760"/>
            <a:ext cx="8546690" cy="548640"/>
          </a:xfrm>
        </p:spPr>
        <p:txBody>
          <a:bodyPr anchor="ctr">
            <a:noAutofit/>
          </a:bodyPr>
          <a:lstStyle/>
          <a:p>
            <a:r>
              <a:rPr lang="fr-BE" sz="3200" b="1" dirty="0"/>
              <a:t>Le FUTUR Livret pédagogique DU PARCOURS 3</a:t>
            </a:r>
            <a:endParaRPr lang="fr-BE" sz="3200" b="1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42418995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71268" y="2225616"/>
            <a:ext cx="77120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VOS QUESTIONS ?</a:t>
            </a:r>
          </a:p>
          <a:p>
            <a:pPr algn="ctr"/>
            <a:endParaRPr lang="fr-FR" sz="3200" b="1" dirty="0"/>
          </a:p>
          <a:p>
            <a:pPr algn="ctr"/>
            <a:r>
              <a:rPr lang="fr-FR" sz="3200" b="1" dirty="0"/>
              <a:t>Pour toute info complémentaire :  </a:t>
            </a:r>
          </a:p>
          <a:p>
            <a:pPr algn="ctr"/>
            <a:r>
              <a:rPr lang="fr-FR" sz="3200" b="1" dirty="0">
                <a:hlinkClick r:id="rId2"/>
              </a:rPr>
              <a:t>vincent@mpa80.be</a:t>
            </a:r>
            <a:r>
              <a:rPr lang="fr-FR" sz="3200" b="1" dirty="0"/>
              <a:t> </a:t>
            </a:r>
            <a:endParaRPr lang="fr-BE" sz="3200" b="1" dirty="0"/>
          </a:p>
        </p:txBody>
      </p:sp>
    </p:spTree>
    <p:extLst>
      <p:ext uri="{BB962C8B-B14F-4D97-AF65-F5344CB8AC3E}">
        <p14:creationId xmlns:p14="http://schemas.microsoft.com/office/powerpoint/2010/main" val="12016042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0761" y="2078814"/>
            <a:ext cx="4127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Merci à tous !</a:t>
            </a:r>
          </a:p>
        </p:txBody>
      </p:sp>
    </p:spTree>
    <p:extLst>
      <p:ext uri="{BB962C8B-B14F-4D97-AF65-F5344CB8AC3E}">
        <p14:creationId xmlns:p14="http://schemas.microsoft.com/office/powerpoint/2010/main" val="1403698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19140000">
            <a:off x="951429" y="1855090"/>
            <a:ext cx="5212080" cy="914524"/>
          </a:xfrm>
        </p:spPr>
        <p:txBody>
          <a:bodyPr/>
          <a:lstStyle/>
          <a:p>
            <a:r>
              <a:rPr lang="fr-BE" sz="3600" dirty="0"/>
              <a:t>Le parcours 1 s’étoffe 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33" y="3139939"/>
            <a:ext cx="4831100" cy="1850822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 rot="19140000">
            <a:off x="1387353" y="2499752"/>
            <a:ext cx="5794760" cy="350778"/>
          </a:xfrm>
        </p:spPr>
        <p:txBody>
          <a:bodyPr/>
          <a:lstStyle/>
          <a:p>
            <a:r>
              <a:rPr lang="fr-BE" dirty="0"/>
              <a:t>Une vidéo, de nouvelles animations</a:t>
            </a:r>
          </a:p>
        </p:txBody>
      </p:sp>
    </p:spTree>
    <p:extLst>
      <p:ext uri="{BB962C8B-B14F-4D97-AF65-F5344CB8AC3E}">
        <p14:creationId xmlns:p14="http://schemas.microsoft.com/office/powerpoint/2010/main" val="3165500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D0C799-6CD4-4554-8A20-B503AD245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</p:spPr>
        <p:txBody>
          <a:bodyPr anchor="ctr">
            <a:normAutofit/>
          </a:bodyPr>
          <a:lstStyle/>
          <a:p>
            <a:pPr algn="ctr"/>
            <a:r>
              <a:rPr lang="fr-BE" dirty="0"/>
              <a:t>Folder du Parcours 1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886E2D2-C074-4279-A86C-C3BFD0A2C2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965" y="1112275"/>
            <a:ext cx="4256138" cy="4256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5831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93848C-4B7A-4040-96A4-DF9BC705F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b="1" dirty="0"/>
              <a:t>Un parcours comprenant de multiples animations</a:t>
            </a:r>
          </a:p>
        </p:txBody>
      </p:sp>
      <p:pic>
        <p:nvPicPr>
          <p:cNvPr id="3" name="Espace réservé du contenu 3">
            <a:extLst>
              <a:ext uri="{FF2B5EF4-FFF2-40B4-BE49-F238E27FC236}">
                <a16:creationId xmlns:a16="http://schemas.microsoft.com/office/drawing/2014/main" id="{4C38A7DD-8405-4722-B0C7-7553E61DB0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716" y="574782"/>
            <a:ext cx="9858449" cy="498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62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2559" y="417250"/>
            <a:ext cx="833549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latin typeface="+mj-lt"/>
              </a:rPr>
              <a:t>Certaines déjà testées depuis de nombreux mois…</a:t>
            </a:r>
          </a:p>
          <a:p>
            <a:pPr algn="ctr"/>
            <a:endParaRPr lang="fr-BE" sz="24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400" b="1" dirty="0">
              <a:solidFill>
                <a:srgbClr val="00B05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b="1" dirty="0">
                <a:solidFill>
                  <a:srgbClr val="00B050"/>
                </a:solidFill>
                <a:latin typeface="+mj-lt"/>
              </a:rPr>
              <a:t>Pour commencer </a:t>
            </a:r>
            <a:r>
              <a:rPr lang="fr-BE" sz="1600" dirty="0">
                <a:latin typeface="+mj-lt"/>
              </a:rPr>
              <a:t>: chaque participant se présente et dit ce qu’il croit connaître du milieu associatif.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b="1" dirty="0">
                <a:solidFill>
                  <a:srgbClr val="FF0000"/>
                </a:solidFill>
                <a:latin typeface="+mj-lt"/>
              </a:rPr>
              <a:t>Association, </a:t>
            </a:r>
            <a:r>
              <a:rPr lang="fr-BE" sz="1600" b="1" dirty="0" err="1">
                <a:solidFill>
                  <a:srgbClr val="FF0000"/>
                </a:solidFill>
                <a:latin typeface="+mj-lt"/>
              </a:rPr>
              <a:t>quésaco</a:t>
            </a:r>
            <a:r>
              <a:rPr lang="fr-BE" sz="1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fr-BE" sz="1600" dirty="0">
                <a:latin typeface="+mj-lt"/>
              </a:rPr>
              <a:t>: formateurs et participants redéfinissent ensemble ce qu’est une association.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600" b="1" dirty="0">
              <a:solidFill>
                <a:srgbClr val="0070C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b="1" dirty="0">
                <a:solidFill>
                  <a:srgbClr val="0070C0"/>
                </a:solidFill>
                <a:latin typeface="+mj-lt"/>
              </a:rPr>
              <a:t>Wifi associatif </a:t>
            </a:r>
            <a:r>
              <a:rPr lang="fr-BE" sz="1600" dirty="0">
                <a:latin typeface="+mj-lt"/>
              </a:rPr>
              <a:t>: les participants indiquent sur des post-it (qui prendront place sur un roll-up)  les associations qu’ils connaissent, personnellement ou au travers de proches, à différentes échelles (locales, internationales).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600" b="1" dirty="0">
              <a:solidFill>
                <a:srgbClr val="92D05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b="1" dirty="0">
                <a:solidFill>
                  <a:srgbClr val="92D050"/>
                </a:solidFill>
                <a:latin typeface="+mj-lt"/>
              </a:rPr>
              <a:t>Tiers-secteur associatif </a:t>
            </a:r>
            <a:r>
              <a:rPr lang="fr-BE" sz="1600" dirty="0">
                <a:latin typeface="+mj-lt"/>
              </a:rPr>
              <a:t>: des cartes représentant des organismes, privés et publics, sont montrées aux participants. À eux de dire si cette structure est associative, et si oui pourquoi.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600" b="1" dirty="0">
              <a:latin typeface="+mj-lt"/>
            </a:endParaRPr>
          </a:p>
          <a:p>
            <a:endParaRPr lang="fr-BE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5088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F3E1967-15D8-45A3-B08B-B1CF84EC0D97}"/>
              </a:ext>
            </a:extLst>
          </p:cNvPr>
          <p:cNvSpPr txBox="1"/>
          <p:nvPr/>
        </p:nvSpPr>
        <p:spPr>
          <a:xfrm>
            <a:off x="337351" y="585926"/>
            <a:ext cx="8364197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b="1" dirty="0">
                <a:latin typeface="+mj-lt"/>
              </a:rPr>
              <a:t>Rôle des associations </a:t>
            </a:r>
            <a:r>
              <a:rPr lang="fr-BE" sz="1600" dirty="0">
                <a:latin typeface="+mj-lt"/>
              </a:rPr>
              <a:t>: montrer le fonctionnement et surtout l’utilité, l’impact d’associations dans divers secteurs.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600" b="1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b="1" dirty="0">
                <a:solidFill>
                  <a:srgbClr val="002060"/>
                </a:solidFill>
                <a:latin typeface="+mj-lt"/>
              </a:rPr>
              <a:t>Memory associatif transfrontalier </a:t>
            </a:r>
            <a:r>
              <a:rPr lang="fr-BE" sz="1600" dirty="0">
                <a:latin typeface="+mj-lt"/>
              </a:rPr>
              <a:t>: en retournant des cartes, les participants doivent retrouver deux structures similaires, une en France et l’autre en Belgique (exemples : Pôle Emploi et FOREM, CCAS et CPAS).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600" b="1" dirty="0">
              <a:solidFill>
                <a:srgbClr val="00B0F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b="1" dirty="0">
                <a:solidFill>
                  <a:srgbClr val="00B0F0"/>
                </a:solidFill>
                <a:latin typeface="+mj-lt"/>
              </a:rPr>
              <a:t>Je sais, je suis </a:t>
            </a:r>
            <a:r>
              <a:rPr lang="fr-BE" sz="1600" dirty="0">
                <a:latin typeface="+mj-lt"/>
              </a:rPr>
              <a:t>: au travers d’une expérience associative vécue par un participant, faire prendre conscience – à lui comme au groupe – du nombre et de l’importance des compétences qu’il a ainsi développées.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600" b="1" dirty="0">
              <a:solidFill>
                <a:srgbClr val="FFC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b="1" dirty="0">
                <a:solidFill>
                  <a:srgbClr val="FF0000"/>
                </a:solidFill>
                <a:latin typeface="+mj-lt"/>
              </a:rPr>
              <a:t>Invente ton projet associatif</a:t>
            </a:r>
            <a:r>
              <a:rPr lang="fr-BE" sz="16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fr-BE" sz="1600" dirty="0">
                <a:latin typeface="+mj-lt"/>
              </a:rPr>
              <a:t>: les participants sont invités à imaginer sur papier, en suivant     un conducteur étape par étape, un projet d’association.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600" b="1" dirty="0">
              <a:solidFill>
                <a:srgbClr val="C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b="1" dirty="0">
                <a:solidFill>
                  <a:srgbClr val="FFC000"/>
                </a:solidFill>
                <a:latin typeface="+mj-lt"/>
              </a:rPr>
              <a:t>Les métiers associatifs </a:t>
            </a:r>
            <a:r>
              <a:rPr lang="fr-BE" sz="1600" dirty="0">
                <a:solidFill>
                  <a:srgbClr val="FFC000"/>
                </a:solidFill>
                <a:latin typeface="+mj-lt"/>
              </a:rPr>
              <a:t>:</a:t>
            </a:r>
            <a:r>
              <a:rPr lang="fr-BE" sz="1600" dirty="0">
                <a:latin typeface="+mj-lt"/>
              </a:rPr>
              <a:t> chaque participant dévoile le métier dont il rêverait, et on examine      si celui-ci pourrait être exercé dans un cadre associatif. Le plus souvent, oui, ce qui permet d’explorer la variété du secteur.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5250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2559" y="417250"/>
            <a:ext cx="83354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latin typeface="+mj-lt"/>
              </a:rPr>
              <a:t>…et d’autres qui arrivent et qui complètent la 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400" b="1" dirty="0">
              <a:solidFill>
                <a:srgbClr val="00B05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400" dirty="0">
              <a:latin typeface="+mj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8704256-5C98-4297-A207-230C4A4BBA01}"/>
              </a:ext>
            </a:extLst>
          </p:cNvPr>
          <p:cNvSpPr txBox="1"/>
          <p:nvPr/>
        </p:nvSpPr>
        <p:spPr>
          <a:xfrm>
            <a:off x="1109709" y="1278384"/>
            <a:ext cx="574829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fr-BE" sz="1800" u="sng" dirty="0">
                <a:latin typeface="+mj-lt"/>
              </a:rPr>
              <a:t>Le quizz associatif:</a:t>
            </a:r>
          </a:p>
          <a:p>
            <a:pPr marL="514350" indent="-514350">
              <a:buAutoNum type="arabicPeriod"/>
            </a:pPr>
            <a:endParaRPr lang="fr-BE" sz="1800" dirty="0"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BE" sz="1600" b="0" dirty="0">
                <a:latin typeface="+mj-lt"/>
              </a:rPr>
              <a:t>   Une animation plutôt de fin de séance, pour vérifier ce que les participants ont retenu de la formation.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BE" sz="1600" b="0" dirty="0">
                <a:latin typeface="+mj-lt"/>
              </a:rPr>
              <a:t>   Des questions à choix multiples. </a:t>
            </a:r>
            <a:endParaRPr lang="fr-BE" dirty="0">
              <a:latin typeface="+mj-lt"/>
            </a:endParaRPr>
          </a:p>
          <a:p>
            <a:pPr marL="514350" indent="-514350">
              <a:buAutoNum type="arabicPeriod"/>
            </a:pPr>
            <a:endParaRPr lang="fr-BE" sz="1800" dirty="0">
              <a:latin typeface="+mj-lt"/>
            </a:endParaRPr>
          </a:p>
          <a:p>
            <a:pPr marL="514350" indent="-514350">
              <a:buAutoNum type="arabicPeriod"/>
            </a:pPr>
            <a:endParaRPr lang="fr-BE" dirty="0">
              <a:latin typeface="+mj-lt"/>
            </a:endParaRPr>
          </a:p>
          <a:p>
            <a:pPr marL="514350" indent="-514350">
              <a:buAutoNum type="arabicPeriod"/>
            </a:pPr>
            <a:endParaRPr lang="fr-BE" sz="1800" dirty="0">
              <a:latin typeface="+mj-lt"/>
            </a:endParaRPr>
          </a:p>
          <a:p>
            <a:pPr marL="514350" indent="-514350">
              <a:buAutoNum type="arabicPeriod"/>
            </a:pPr>
            <a:endParaRPr lang="fr-BE" dirty="0">
              <a:latin typeface="+mj-lt"/>
            </a:endParaRPr>
          </a:p>
          <a:p>
            <a:endParaRPr lang="fr-BE" dirty="0">
              <a:latin typeface="+mj-lt"/>
            </a:endParaRPr>
          </a:p>
          <a:p>
            <a:endParaRPr lang="fr-BE" sz="1800" dirty="0">
              <a:latin typeface="+mj-lt"/>
            </a:endParaRPr>
          </a:p>
          <a:p>
            <a:r>
              <a:rPr lang="fr-BE" sz="1800" dirty="0">
                <a:latin typeface="+mj-lt"/>
              </a:rPr>
              <a:t>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ACFAAD7-4D1E-4533-93D8-0FAF52944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575" y="2314794"/>
            <a:ext cx="3377113" cy="241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97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quapass_PP">
  <a:themeElements>
    <a:clrScheme name="REQUAPASS_PP">
      <a:dk1>
        <a:srgbClr val="000000"/>
      </a:dk1>
      <a:lt1>
        <a:sysClr val="window" lastClr="FFFFFF"/>
      </a:lt1>
      <a:dk2>
        <a:srgbClr val="108080"/>
      </a:dk2>
      <a:lt2>
        <a:srgbClr val="F0B31E"/>
      </a:lt2>
      <a:accent1>
        <a:srgbClr val="2F3E90"/>
      </a:accent1>
      <a:accent2>
        <a:srgbClr val="904B86"/>
      </a:accent2>
      <a:accent3>
        <a:srgbClr val="2F4090"/>
      </a:accent3>
      <a:accent4>
        <a:srgbClr val="E1DC53"/>
      </a:accent4>
      <a:accent5>
        <a:srgbClr val="8D407D"/>
      </a:accent5>
      <a:accent6>
        <a:srgbClr val="2F4090"/>
      </a:accent6>
      <a:hlink>
        <a:srgbClr val="0F80FF"/>
      </a:hlink>
      <a:folHlink>
        <a:srgbClr val="4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1575</Words>
  <Application>Microsoft Office PowerPoint</Application>
  <PresentationFormat>Affichage à l'écran (4:3)</PresentationFormat>
  <Paragraphs>141</Paragraphs>
  <Slides>35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Requapass_PP</vt:lpstr>
      <vt:lpstr>L’évolution  des programmes  de formation requapass  </vt:lpstr>
      <vt:lpstr>  NOS PARCOURS DE FORMATION  3 parcours pour 3 publics différents</vt:lpstr>
      <vt:lpstr>NOS FORMATIONS : NOMBRE - FRéQUENTATION (les premières ont débuté en 2019)  </vt:lpstr>
      <vt:lpstr>Le parcours 1 s’étoffe </vt:lpstr>
      <vt:lpstr>Folder du Parcours 1</vt:lpstr>
      <vt:lpstr>Un parcours comprenant de multiples animations</vt:lpstr>
      <vt:lpstr>Présentation PowerPoint</vt:lpstr>
      <vt:lpstr>Présentation PowerPoint</vt:lpstr>
      <vt:lpstr>Présentation PowerPoint</vt:lpstr>
      <vt:lpstr>Présentation PowerPoint</vt:lpstr>
      <vt:lpstr>Exemple </vt:lpstr>
      <vt:lpstr>En résumé, le Parcours 1 : </vt:lpstr>
      <vt:lpstr>…d’où la création d’une vidéo! </vt:lpstr>
      <vt:lpstr>REGARDONS-LA ENSEMBLE </vt:lpstr>
      <vt:lpstr>Une vidéo accessible comment ? </vt:lpstr>
      <vt:lpstr>Un Livret et des fiches pédagogiques</vt:lpstr>
      <vt:lpstr>Une fiche pédagogique pour chaque animation</vt:lpstr>
      <vt:lpstr>Présentation PowerPoint</vt:lpstr>
      <vt:lpstr>Présentation PowerPoint</vt:lpstr>
      <vt:lpstr>Présentation PowerPoint</vt:lpstr>
      <vt:lpstr>VERS un parcours 2 plus pratique  </vt:lpstr>
      <vt:lpstr>Présentation PowerPoint</vt:lpstr>
      <vt:lpstr>Présentation PowerPoint</vt:lpstr>
      <vt:lpstr>Une formation en 7 modules </vt:lpstr>
      <vt:lpstr>Présentation PowerPoint</vt:lpstr>
      <vt:lpstr>Des ajustements prévus</vt:lpstr>
      <vt:lpstr>Une formation transfrontalière</vt:lpstr>
      <vt:lpstr>Le Livret pédagogique DU PARCOURS 2</vt:lpstr>
      <vt:lpstr>SENSIBILISER  les acteurs  de l’insertion  socio-professionnelle</vt:lpstr>
      <vt:lpstr>Présentation PowerPoint</vt:lpstr>
      <vt:lpstr>   Professionnels tant de l’économie sociale et solidaire    que de l’insertion socio-professionnelle, formez-vous         à requapass puis utilisez-en les outils dans vos propres formations ! </vt:lpstr>
      <vt:lpstr>Contenu de la formation </vt:lpstr>
      <vt:lpstr>Le FUTUR Livret pédagogique DU PARCOURS 3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L’évolution  des programmes  de formation requapass  </dc:title>
  <dc:creator>Nathalie Pierard</dc:creator>
  <cp:lastModifiedBy>Vincent Lorge</cp:lastModifiedBy>
  <cp:revision>7</cp:revision>
  <dcterms:created xsi:type="dcterms:W3CDTF">2020-11-17T14:01:41Z</dcterms:created>
  <dcterms:modified xsi:type="dcterms:W3CDTF">2020-11-17T15:10:26Z</dcterms:modified>
</cp:coreProperties>
</file>